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682" r:id="rId5"/>
  </p:sldMasterIdLst>
  <p:notesMasterIdLst>
    <p:notesMasterId r:id="rId7"/>
  </p:notesMasterIdLst>
  <p:sldIdLst>
    <p:sldId id="330" r:id="rId6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160" userDrawn="1">
          <p15:clr>
            <a:srgbClr val="A4A3A4"/>
          </p15:clr>
        </p15:guide>
        <p15:guide id="3" orient="horz" pos="862" userDrawn="1">
          <p15:clr>
            <a:srgbClr val="A4A3A4"/>
          </p15:clr>
        </p15:guide>
        <p15:guide id="4" orient="horz" pos="5148" userDrawn="1">
          <p15:clr>
            <a:srgbClr val="A4A3A4"/>
          </p15:clr>
        </p15:guide>
        <p15:guide id="5" pos="1979" userDrawn="1">
          <p15:clr>
            <a:srgbClr val="A4A3A4"/>
          </p15:clr>
        </p15:guide>
        <p15:guide id="6" pos="23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C0AD"/>
    <a:srgbClr val="DA2827"/>
    <a:srgbClr val="F8931A"/>
    <a:srgbClr val="000000"/>
    <a:srgbClr val="282827"/>
    <a:srgbClr val="D79E4D"/>
    <a:srgbClr val="C7AC65"/>
    <a:srgbClr val="666666"/>
    <a:srgbClr val="D9D9D9"/>
    <a:srgbClr val="0A3C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6531" autoAdjust="0"/>
    <p:restoredTop sz="94385" autoAdjust="0"/>
  </p:normalViewPr>
  <p:slideViewPr>
    <p:cSldViewPr snapToGrid="0">
      <p:cViewPr>
        <p:scale>
          <a:sx n="95" d="100"/>
          <a:sy n="95" d="100"/>
        </p:scale>
        <p:origin x="2400" y="-632"/>
      </p:cViewPr>
      <p:guideLst>
        <p:guide pos="2160"/>
        <p:guide orient="horz" pos="862"/>
        <p:guide orient="horz" pos="5148"/>
        <p:guide pos="1979"/>
        <p:guide pos="23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10.svg>
</file>

<file path=ppt/media/image11.png>
</file>

<file path=ppt/media/image12.sv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6A9518-A6F0-41B7-BAA2-12C228E5F127}" type="datetimeFigureOut">
              <a:rPr lang="en-US" smtClean="0"/>
              <a:t>10/27/21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D8F627-D2E9-4B61-95B4-541160A89C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36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2" y="0"/>
            <a:ext cx="4563071" cy="9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187603" y="4001500"/>
            <a:ext cx="3582388" cy="683029"/>
          </a:xfrm>
          <a:noFill/>
        </p:spPr>
        <p:txBody>
          <a:bodyPr anchor="t"/>
          <a:lstStyle>
            <a:lvl1pPr>
              <a:lnSpc>
                <a:spcPts val="1913"/>
              </a:lnSpc>
              <a:tabLst>
                <a:tab pos="161628" algn="l"/>
              </a:tabLst>
              <a:defRPr sz="1800" b="1" i="0" cap="all" baseline="0">
                <a:solidFill>
                  <a:schemeClr val="accent2"/>
                </a:solidFill>
                <a:latin typeface="Gotham HTF Black" pitchFamily="2" charset="77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3190639" y="4693524"/>
            <a:ext cx="3576314" cy="487680"/>
          </a:xfrm>
        </p:spPr>
        <p:txBody>
          <a:bodyPr>
            <a:noAutofit/>
          </a:bodyPr>
          <a:lstStyle>
            <a:lvl1pPr marL="0" indent="0">
              <a:buNone/>
              <a:defRPr sz="1013" b="0" i="0" cap="all" baseline="0">
                <a:solidFill>
                  <a:schemeClr val="bg1"/>
                </a:solidFill>
                <a:latin typeface="Gotham HTF Book" pitchFamily="2" charset="77"/>
              </a:defRPr>
            </a:lvl1pPr>
            <a:lvl2pPr marL="97334" indent="0">
              <a:buNone/>
              <a:defRPr sz="900" b="0">
                <a:latin typeface="+mn-lt"/>
              </a:defRPr>
            </a:lvl2pPr>
            <a:lvl3pPr marL="223242" indent="0">
              <a:buNone/>
              <a:defRPr sz="900" b="0">
                <a:latin typeface="+mn-lt"/>
              </a:defRPr>
            </a:lvl3pPr>
            <a:lvl4pPr marL="354509" indent="0">
              <a:buNone/>
              <a:defRPr sz="900" b="0">
                <a:latin typeface="+mn-lt"/>
              </a:defRPr>
            </a:lvl4pPr>
            <a:lvl5pPr marL="480417" indent="0">
              <a:buNone/>
              <a:defRPr sz="900" b="0">
                <a:latin typeface="+mn-lt"/>
              </a:defRPr>
            </a:lvl5pPr>
          </a:lstStyle>
          <a:p>
            <a:pPr lvl="0"/>
            <a:r>
              <a:rPr lang="en-US" dirty="0"/>
              <a:t>Subtitle / Date goes here</a:t>
            </a:r>
          </a:p>
        </p:txBody>
      </p:sp>
    </p:spTree>
    <p:extLst>
      <p:ext uri="{BB962C8B-B14F-4D97-AF65-F5344CB8AC3E}">
        <p14:creationId xmlns:p14="http://schemas.microsoft.com/office/powerpoint/2010/main" val="253677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C6580127-D32E-7E42-BA04-734BDF4D8D1C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367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17D6D0BA-C00B-6147-AA91-986DF7D2C874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6762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F0FED50E-F3FF-F347-ADAC-A4CC9ACFA5F3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108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ED93EDB6-4C6C-2649-B2D9-46F441831436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279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78936BF8-3386-BA46-A699-A1094078DCB2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7397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4E950719-8297-9641-83E3-09C38FA2C288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9051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1B9C95A5-1D87-6847-A64D-62ACFC726002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1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5590AF24-3E86-7343-BD05-CAC0A876C08D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178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68FCA-151F-C541-9AD2-E23FD7048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A8EC8-0597-8D46-A3D6-14301C74E0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1BC0-C4E4-1248-9539-942F5F23DC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19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_ withtitle_long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296863" y="1820864"/>
            <a:ext cx="6264276" cy="6819900"/>
          </a:xfrm>
          <a:prstGeom prst="rect">
            <a:avLst/>
          </a:prstGeom>
        </p:spPr>
        <p:txBody>
          <a:bodyPr vert="horz" lIns="73152" tIns="0" rIns="73152" bIns="73152" rtlCol="0">
            <a:noAutofit/>
          </a:bodyPr>
          <a:lstStyle>
            <a:lvl2pPr marL="97334" indent="-97334">
              <a:spcBef>
                <a:spcPts val="338"/>
              </a:spcBef>
              <a:defRPr/>
            </a:lvl2pPr>
            <a:lvl3pPr marL="227707" indent="-97334">
              <a:defRPr/>
            </a:lvl3pPr>
            <a:lvl4pPr marL="351830" indent="-91976">
              <a:defRPr/>
            </a:lvl4pPr>
            <a:lvl5pPr marL="482203" indent="-98227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96863" y="468314"/>
            <a:ext cx="6264276" cy="480432"/>
          </a:xfrm>
        </p:spPr>
        <p:txBody>
          <a:bodyPr vert="horz" lIns="72000" tIns="54000" rIns="72000" bIns="3600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1361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6863" y="468313"/>
            <a:ext cx="6264276" cy="477463"/>
          </a:xfrm>
          <a:noFill/>
        </p:spPr>
        <p:txBody>
          <a:bodyPr vert="horz" lIns="72000" tIns="54000" rIns="72000" bIns="3600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48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24CE4-8100-BD40-800B-77957FEC1B03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022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49FD-29AD-974C-AAA0-C65461D091B1}" type="datetime1">
              <a:rPr lang="en-GB" smtClean="0"/>
              <a:t>27/10/2021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68A4-F001-44B5-A3A0-1E76CD287C0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68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EFF5CBF0-5CA0-4E45-A968-940FCB3452C4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033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BEEF2699-9E2B-9E43-B2B6-496150F72A1A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932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25B6E594-E7AA-8F40-B4F3-5D559C362088}" type="datetime1">
              <a:rPr lang="en-GB" smtClean="0"/>
              <a:t>27/10/2021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461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6864" y="468314"/>
            <a:ext cx="6264277" cy="475615"/>
          </a:xfrm>
          <a:prstGeom prst="rect">
            <a:avLst/>
          </a:prstGeom>
          <a:noFill/>
        </p:spPr>
        <p:txBody>
          <a:bodyPr vert="horz" lIns="72000" tIns="54000" rIns="72000" bIns="36000" rtlCol="0" anchor="b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863" y="1820863"/>
            <a:ext cx="6264276" cy="6819900"/>
          </a:xfrm>
          <a:prstGeom prst="rect">
            <a:avLst/>
          </a:prstGeom>
        </p:spPr>
        <p:txBody>
          <a:bodyPr vert="horz" lIns="73152" tIns="0" rIns="73152" bIns="73152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214909" y="877824"/>
            <a:ext cx="6428184" cy="73152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990FB-0950-7A4B-B2F5-4CF2AB113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242659" y="8531567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91">
                <a:solidFill>
                  <a:schemeClr val="bg1"/>
                </a:solidFill>
              </a:defRPr>
            </a:lvl1pPr>
          </a:lstStyle>
          <a:p>
            <a:fld id="{01EC1BC0-C4E4-1248-9539-942F5F23DC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053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1" r:id="rId2"/>
    <p:sldLayoutId id="2147483679" r:id="rId3"/>
    <p:sldLayoutId id="2147483680" r:id="rId4"/>
    <p:sldLayoutId id="2147483694" r:id="rId5"/>
    <p:sldLayoutId id="214748369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lang="en-US" sz="1800" b="1" i="0" kern="1200" cap="all" baseline="0" dirty="0">
          <a:solidFill>
            <a:schemeClr val="accent2"/>
          </a:solidFill>
          <a:latin typeface="Gotham HTF Black" pitchFamily="2" charset="77"/>
          <a:ea typeface="+mj-ea"/>
          <a:cs typeface="Arial" pitchFamily="34" charset="0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675"/>
        </a:spcBef>
        <a:spcAft>
          <a:spcPts val="169"/>
        </a:spcAft>
        <a:buClr>
          <a:schemeClr val="tx1"/>
        </a:buClr>
        <a:buSzPct val="100000"/>
        <a:buFont typeface="Arial" panose="020B0604020202020204" pitchFamily="34" charset="0"/>
        <a:buNone/>
        <a:defRPr sz="1125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1pPr>
      <a:lvl2pPr marL="97334" indent="-97334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•"/>
        <a:defRPr sz="1013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2pPr>
      <a:lvl3pPr marL="227707" indent="-97334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SzPct val="112000"/>
        <a:buFont typeface="Arial" panose="020B0604020202020204" pitchFamily="34" charset="0"/>
        <a:buChar char="◦"/>
        <a:defRPr sz="900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3pPr>
      <a:lvl4pPr marL="351830" indent="-91976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•"/>
        <a:defRPr sz="788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4pPr>
      <a:lvl5pPr marL="482203" indent="-98227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-"/>
        <a:defRPr sz="675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5pPr>
      <a:lvl6pPr marL="141446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userDrawn="1">
          <p15:clr>
            <a:srgbClr val="F26B43"/>
          </p15:clr>
        </p15:guide>
        <p15:guide id="3" pos="4320" userDrawn="1">
          <p15:clr>
            <a:srgbClr val="F26B43"/>
          </p15:clr>
        </p15:guide>
        <p15:guide id="4" pos="476" userDrawn="1">
          <p15:clr>
            <a:srgbClr val="F26B43"/>
          </p15:clr>
        </p15:guide>
        <p15:guide id="5" pos="961" userDrawn="1">
          <p15:clr>
            <a:srgbClr val="F26B43"/>
          </p15:clr>
        </p15:guide>
        <p15:guide id="6" pos="1446" userDrawn="1">
          <p15:clr>
            <a:srgbClr val="F26B43"/>
          </p15:clr>
        </p15:guide>
        <p15:guide id="7" pos="1918" userDrawn="1">
          <p15:clr>
            <a:srgbClr val="F26B43"/>
          </p15:clr>
        </p15:guide>
        <p15:guide id="8" pos="2415" userDrawn="1">
          <p15:clr>
            <a:srgbClr val="F26B43"/>
          </p15:clr>
        </p15:guide>
        <p15:guide id="9" pos="2874" userDrawn="1">
          <p15:clr>
            <a:srgbClr val="F26B43"/>
          </p15:clr>
        </p15:guide>
        <p15:guide id="10" pos="3359" userDrawn="1">
          <p15:clr>
            <a:srgbClr val="F26B43"/>
          </p15:clr>
        </p15:guide>
        <p15:guide id="11" pos="3844" userDrawn="1">
          <p15:clr>
            <a:srgbClr val="F26B43"/>
          </p15:clr>
        </p15:guide>
        <p15:guide id="12" orient="horz" pos="1147" userDrawn="1">
          <p15:clr>
            <a:srgbClr val="F26B43"/>
          </p15:clr>
        </p15:guide>
        <p15:guide id="13" orient="horz" pos="2305" userDrawn="1">
          <p15:clr>
            <a:srgbClr val="F26B43"/>
          </p15:clr>
        </p15:guide>
        <p15:guide id="14" orient="horz" pos="3455" userDrawn="1">
          <p15:clr>
            <a:srgbClr val="F26B43"/>
          </p15:clr>
        </p15:guide>
        <p15:guide id="15" orient="horz" pos="4604" userDrawn="1">
          <p15:clr>
            <a:srgbClr val="F26B43"/>
          </p15:clr>
        </p15:guide>
        <p15:guide id="16" orient="horz" pos="5760" userDrawn="1">
          <p15:clr>
            <a:srgbClr val="F26B43"/>
          </p15:clr>
        </p15:guide>
        <p15:guide id="17" orient="horz" userDrawn="1">
          <p15:clr>
            <a:srgbClr val="F26B43"/>
          </p15:clr>
        </p15:guide>
        <p15:guide id="18" orient="horz" pos="544" userDrawn="1">
          <p15:clr>
            <a:srgbClr val="F26B43"/>
          </p15:clr>
        </p15:guide>
        <p15:guide id="19" pos="187" userDrawn="1">
          <p15:clr>
            <a:srgbClr val="F26B43"/>
          </p15:clr>
        </p15:guide>
        <p15:guide id="20" pos="4133" userDrawn="1">
          <p15:clr>
            <a:srgbClr val="F26B43"/>
          </p15:clr>
        </p15:guide>
        <p15:guide id="21" orient="horz" pos="5443" userDrawn="1">
          <p15:clr>
            <a:srgbClr val="F26B43"/>
          </p15:clr>
        </p15:guide>
        <p15:guide id="22" orient="horz" pos="295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4095" y="8544411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rgbClr val="000000"/>
                </a:solidFill>
                <a:latin typeface="Gotham HTF Book" pitchFamily="2" charset="77"/>
              </a:defRPr>
            </a:lvl1pPr>
          </a:lstStyle>
          <a:p>
            <a:r>
              <a:rPr lang="en-US" dirty="0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60334" y="8544411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rgbClr val="000000"/>
                </a:solidFill>
                <a:latin typeface="Gotham HTF Book" pitchFamily="2" charset="77"/>
              </a:defRPr>
            </a:lvl1pPr>
          </a:lstStyle>
          <a:p>
            <a:fld id="{7E260360-B404-C844-8651-31E0380F92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332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Gotham HTF Book" pitchFamily="2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4">
          <p15:clr>
            <a:srgbClr val="F26B43"/>
          </p15:clr>
        </p15:guide>
        <p15:guide id="2" pos="3906">
          <p15:clr>
            <a:srgbClr val="F26B43"/>
          </p15:clr>
        </p15:guide>
        <p15:guide id="3" orient="horz" pos="204">
          <p15:clr>
            <a:srgbClr val="F26B43"/>
          </p15:clr>
        </p15:guide>
        <p15:guide id="4" orient="horz" pos="55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castle on a beach&#10;&#10;Description automatically generated with medium confidence">
            <a:extLst>
              <a:ext uri="{FF2B5EF4-FFF2-40B4-BE49-F238E27FC236}">
                <a16:creationId xmlns:a16="http://schemas.microsoft.com/office/drawing/2014/main" id="{452E937E-C20F-43BF-BAA0-082C001C096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77"/>
          <a:stretch/>
        </p:blipFill>
        <p:spPr>
          <a:xfrm>
            <a:off x="0" y="102677"/>
            <a:ext cx="6858000" cy="6513695"/>
          </a:xfrm>
          <a:prstGeom prst="rect">
            <a:avLst/>
          </a:prstGeom>
        </p:spPr>
      </p:pic>
      <p:pic>
        <p:nvPicPr>
          <p:cNvPr id="46" name="Picture 45" descr="A castle on a beach&#10;&#10;Description automatically generated with low confidence">
            <a:extLst>
              <a:ext uri="{FF2B5EF4-FFF2-40B4-BE49-F238E27FC236}">
                <a16:creationId xmlns:a16="http://schemas.microsoft.com/office/drawing/2014/main" id="{8C1CCFE6-D789-4E28-AE0F-BB20AAAA277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5"/>
          <a:stretch/>
        </p:blipFill>
        <p:spPr>
          <a:xfrm>
            <a:off x="0" y="0"/>
            <a:ext cx="6858000" cy="8496155"/>
          </a:xfrm>
          <a:prstGeom prst="rect">
            <a:avLst/>
          </a:prstGeom>
        </p:spPr>
      </p:pic>
      <p:pic>
        <p:nvPicPr>
          <p:cNvPr id="50" name="Picture 49" descr="Shape&#10;&#10;Description automatically generated with medium confidence">
            <a:extLst>
              <a:ext uri="{FF2B5EF4-FFF2-40B4-BE49-F238E27FC236}">
                <a16:creationId xmlns:a16="http://schemas.microsoft.com/office/drawing/2014/main" id="{146A8053-67D9-4CE2-B953-34F9834536C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55"/>
          <a:stretch/>
        </p:blipFill>
        <p:spPr>
          <a:xfrm>
            <a:off x="0" y="2389822"/>
            <a:ext cx="6858000" cy="6272269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F87C9E99-3D1C-4A94-B1A0-0078E105B657}"/>
              </a:ext>
            </a:extLst>
          </p:cNvPr>
          <p:cNvSpPr txBox="1"/>
          <p:nvPr/>
        </p:nvSpPr>
        <p:spPr>
          <a:xfrm>
            <a:off x="657225" y="399099"/>
            <a:ext cx="5543550" cy="67855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2"/>
                </a:solidFill>
                <a:latin typeface="Arial Nova" panose="020B0504020202020204" pitchFamily="34" charset="0"/>
              </a:rPr>
              <a:t>Satoshi’s Sandcastle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A4FD02-76E5-4923-BE84-DD680E0A48C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82" b="4953"/>
          <a:stretch/>
        </p:blipFill>
        <p:spPr>
          <a:xfrm>
            <a:off x="0" y="2932263"/>
            <a:ext cx="6858000" cy="542440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4235296-5AC4-45C9-B295-BF316FC67F1C}"/>
              </a:ext>
            </a:extLst>
          </p:cNvPr>
          <p:cNvSpPr txBox="1"/>
          <p:nvPr/>
        </p:nvSpPr>
        <p:spPr>
          <a:xfrm>
            <a:off x="2991762" y="7301383"/>
            <a:ext cx="1575294" cy="72454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000" b="1">
                <a:solidFill>
                  <a:schemeClr val="tx2"/>
                </a:solidFill>
                <a:latin typeface="Gotham HTF Black" pitchFamily="2" charset="77"/>
              </a:defRPr>
            </a:lvl1pPr>
          </a:lstStyle>
          <a:p>
            <a:r>
              <a:rPr lang="en-US" sz="1600" dirty="0">
                <a:solidFill>
                  <a:schemeClr val="bg2"/>
                </a:solidFill>
                <a:latin typeface="Arial Nova" panose="020B0504020202020204" pitchFamily="34" charset="0"/>
              </a:rPr>
              <a:t>Tainted Coins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C5DDAA-EDBA-4635-B11D-ED2E744F3D10}"/>
              </a:ext>
            </a:extLst>
          </p:cNvPr>
          <p:cNvSpPr txBox="1"/>
          <p:nvPr/>
        </p:nvSpPr>
        <p:spPr>
          <a:xfrm>
            <a:off x="1692514" y="5672975"/>
            <a:ext cx="3977797" cy="72454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000" b="1">
                <a:solidFill>
                  <a:schemeClr val="tx2"/>
                </a:solidFill>
                <a:latin typeface="Gotham HTF Black" pitchFamily="2" charset="77"/>
              </a:defRPr>
            </a:lvl1pPr>
          </a:lstStyle>
          <a:p>
            <a:r>
              <a:rPr lang="en-US" sz="3600" spc="1200" dirty="0">
                <a:ln w="0"/>
                <a:solidFill>
                  <a:schemeClr val="bg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Nova" panose="020B0504020202020204" pitchFamily="34" charset="0"/>
              </a:rPr>
              <a:t>SCARCITY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A1F564-7A85-481C-AB86-0A1F6882E96C}"/>
              </a:ext>
            </a:extLst>
          </p:cNvPr>
          <p:cNvSpPr txBox="1"/>
          <p:nvPr/>
        </p:nvSpPr>
        <p:spPr>
          <a:xfrm>
            <a:off x="4249802" y="7301383"/>
            <a:ext cx="2674698" cy="72454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000" b="1">
                <a:solidFill>
                  <a:schemeClr val="tx2"/>
                </a:solidFill>
                <a:latin typeface="Gotham HTF Black" pitchFamily="2" charset="77"/>
              </a:defRPr>
            </a:lvl1pPr>
          </a:lstStyle>
          <a:p>
            <a:r>
              <a:rPr lang="en-US" sz="1600" dirty="0">
                <a:solidFill>
                  <a:schemeClr val="bg2"/>
                </a:solidFill>
                <a:latin typeface="Arial Nova" panose="020B0504020202020204" pitchFamily="34" charset="0"/>
              </a:rPr>
              <a:t>Rehypothecation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805A4356-C0CD-4EB6-B968-9A88F08275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72870" y="6128557"/>
            <a:ext cx="1146989" cy="1146989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F09F6B7-1FC9-454A-ACB2-B723AB49ED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705842">
            <a:off x="786481" y="5877270"/>
            <a:ext cx="1848606" cy="1848604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7112446-5F53-4C27-B0C5-72FA086E5567}"/>
              </a:ext>
            </a:extLst>
          </p:cNvPr>
          <p:cNvSpPr txBox="1"/>
          <p:nvPr/>
        </p:nvSpPr>
        <p:spPr>
          <a:xfrm>
            <a:off x="857018" y="6545906"/>
            <a:ext cx="1234584" cy="72454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000" b="1">
                <a:solidFill>
                  <a:schemeClr val="tx2"/>
                </a:solidFill>
                <a:latin typeface="Gotham HTF Black" pitchFamily="2" charset="77"/>
              </a:defRPr>
            </a:lvl1pPr>
          </a:lstStyle>
          <a:p>
            <a:r>
              <a:rPr lang="en-US" sz="1600" dirty="0">
                <a:solidFill>
                  <a:schemeClr val="bg2"/>
                </a:solidFill>
                <a:latin typeface="Arial Nova" panose="020B0504020202020204" pitchFamily="34" charset="0"/>
              </a:rPr>
              <a:t>Fractional</a:t>
            </a:r>
            <a:br>
              <a:rPr lang="en-US" sz="1600" dirty="0">
                <a:solidFill>
                  <a:schemeClr val="bg2"/>
                </a:solidFill>
                <a:latin typeface="Arial Nova" panose="020B0504020202020204" pitchFamily="34" charset="0"/>
              </a:rPr>
            </a:br>
            <a:r>
              <a:rPr lang="en-US" sz="1600" dirty="0">
                <a:solidFill>
                  <a:schemeClr val="bg2"/>
                </a:solidFill>
                <a:latin typeface="Arial Nova" panose="020B0504020202020204" pitchFamily="34" charset="0"/>
              </a:rPr>
              <a:t>Reserve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5FA79F8-6323-4E27-8CD1-481FF8769BA9}"/>
              </a:ext>
            </a:extLst>
          </p:cNvPr>
          <p:cNvSpPr txBox="1"/>
          <p:nvPr/>
        </p:nvSpPr>
        <p:spPr>
          <a:xfrm rot="5400000">
            <a:off x="365152" y="4908639"/>
            <a:ext cx="1851251" cy="340963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l"/>
            <a:r>
              <a:rPr lang="en-US" dirty="0">
                <a:solidFill>
                  <a:schemeClr val="tx2"/>
                </a:solidFill>
                <a:effectLst>
                  <a:glow rad="101600">
                    <a:srgbClr val="C5C0AD">
                      <a:alpha val="60000"/>
                    </a:srgbClr>
                  </a:glow>
                </a:effectLst>
                <a:latin typeface="Arial Nova Cond" panose="020B0506020202020204" pitchFamily="34" charset="0"/>
              </a:rPr>
              <a:t>OPENNESS</a:t>
            </a:r>
            <a:endParaRPr lang="en-GB" dirty="0">
              <a:solidFill>
                <a:schemeClr val="tx2"/>
              </a:solidFill>
              <a:effectLst>
                <a:glow rad="101600">
                  <a:srgbClr val="C5C0AD">
                    <a:alpha val="60000"/>
                  </a:srgbClr>
                </a:glow>
              </a:effectLst>
              <a:latin typeface="Arial Nova Cond" panose="020B0506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5C255BA-6574-4B48-B7E4-342C1F81BAFD}"/>
              </a:ext>
            </a:extLst>
          </p:cNvPr>
          <p:cNvSpPr txBox="1"/>
          <p:nvPr/>
        </p:nvSpPr>
        <p:spPr>
          <a:xfrm rot="5400000">
            <a:off x="3452869" y="3636493"/>
            <a:ext cx="2634713" cy="340963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l"/>
            <a:r>
              <a:rPr lang="en-US" dirty="0">
                <a:solidFill>
                  <a:schemeClr val="tx2"/>
                </a:solidFill>
                <a:effectLst>
                  <a:glow rad="101600">
                    <a:srgbClr val="C5C0AD">
                      <a:alpha val="60000"/>
                    </a:srgbClr>
                  </a:glow>
                </a:effectLst>
                <a:latin typeface="Arial Nova Cond" panose="020B0506020202020204" pitchFamily="34" charset="0"/>
              </a:rPr>
              <a:t>PERMISSIONLESSNESS</a:t>
            </a:r>
            <a:endParaRPr lang="en-GB" dirty="0">
              <a:solidFill>
                <a:schemeClr val="tx2"/>
              </a:solidFill>
              <a:effectLst>
                <a:glow rad="101600">
                  <a:srgbClr val="C5C0AD">
                    <a:alpha val="60000"/>
                  </a:srgbClr>
                </a:glow>
              </a:effectLst>
              <a:latin typeface="Arial Nova Cond" panose="020B0506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0AB193-A4BA-4873-81CF-01E05FE62A78}"/>
              </a:ext>
            </a:extLst>
          </p:cNvPr>
          <p:cNvSpPr txBox="1"/>
          <p:nvPr/>
        </p:nvSpPr>
        <p:spPr>
          <a:xfrm rot="5400000">
            <a:off x="4418597" y="4718181"/>
            <a:ext cx="2338186" cy="340963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l"/>
            <a:r>
              <a:rPr lang="en-US" dirty="0">
                <a:solidFill>
                  <a:schemeClr val="tx2"/>
                </a:solidFill>
                <a:effectLst>
                  <a:glow rad="101600">
                    <a:srgbClr val="C5C0AD">
                      <a:alpha val="60000"/>
                    </a:srgbClr>
                  </a:glow>
                </a:effectLst>
                <a:latin typeface="Arial Nova Cond" panose="020B0506020202020204" pitchFamily="34" charset="0"/>
              </a:rPr>
              <a:t>BORDERLESSNESS</a:t>
            </a:r>
            <a:endParaRPr lang="en-GB" dirty="0">
              <a:solidFill>
                <a:schemeClr val="tx2"/>
              </a:solidFill>
              <a:effectLst>
                <a:glow rad="101600">
                  <a:srgbClr val="C5C0AD">
                    <a:alpha val="60000"/>
                  </a:srgbClr>
                </a:glow>
              </a:effectLst>
              <a:latin typeface="Arial Nova Cond" panose="020B0506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FA7947B-CCE6-48E1-82CB-8D42F23CDD71}"/>
              </a:ext>
            </a:extLst>
          </p:cNvPr>
          <p:cNvSpPr txBox="1"/>
          <p:nvPr/>
        </p:nvSpPr>
        <p:spPr>
          <a:xfrm rot="5400000">
            <a:off x="2551860" y="3612248"/>
            <a:ext cx="1754389" cy="340963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l"/>
            <a:r>
              <a:rPr lang="en-US" dirty="0">
                <a:solidFill>
                  <a:schemeClr val="tx2"/>
                </a:solidFill>
                <a:effectLst>
                  <a:glow rad="76200">
                    <a:srgbClr val="C5C0AD">
                      <a:alpha val="42000"/>
                    </a:srgbClr>
                  </a:glow>
                </a:effectLst>
                <a:latin typeface="Arial Nova Cond" panose="020B0506020202020204" pitchFamily="34" charset="0"/>
              </a:rPr>
              <a:t>CENSORSHIP</a:t>
            </a:r>
            <a:br>
              <a:rPr lang="en-US" dirty="0">
                <a:solidFill>
                  <a:schemeClr val="tx2"/>
                </a:solidFill>
                <a:effectLst>
                  <a:glow rad="76200">
                    <a:srgbClr val="C5C0AD">
                      <a:alpha val="42000"/>
                    </a:srgbClr>
                  </a:glow>
                </a:effectLst>
                <a:latin typeface="Arial Nova Cond" panose="020B0506020202020204" pitchFamily="34" charset="0"/>
              </a:rPr>
            </a:br>
            <a:r>
              <a:rPr lang="en-US" dirty="0">
                <a:solidFill>
                  <a:schemeClr val="tx2"/>
                </a:solidFill>
                <a:effectLst>
                  <a:glow rad="76200">
                    <a:srgbClr val="C5C0AD">
                      <a:alpha val="42000"/>
                    </a:srgbClr>
                  </a:glow>
                </a:effectLst>
                <a:latin typeface="Arial Nova Cond" panose="020B0506020202020204" pitchFamily="34" charset="0"/>
              </a:rPr>
              <a:t>RESISTANCE</a:t>
            </a:r>
            <a:endParaRPr lang="en-GB" dirty="0">
              <a:solidFill>
                <a:schemeClr val="tx2"/>
              </a:solidFill>
              <a:effectLst>
                <a:glow rad="76200">
                  <a:srgbClr val="C5C0AD">
                    <a:alpha val="42000"/>
                  </a:srgbClr>
                </a:glow>
              </a:effectLst>
              <a:latin typeface="Arial Nova Cond" panose="020B0506020202020204" pitchFamily="34" charset="0"/>
            </a:endParaRPr>
          </a:p>
        </p:txBody>
      </p:sp>
      <p:pic>
        <p:nvPicPr>
          <p:cNvPr id="41" name="Graphic 40">
            <a:extLst>
              <a:ext uri="{FF2B5EF4-FFF2-40B4-BE49-F238E27FC236}">
                <a16:creationId xmlns:a16="http://schemas.microsoft.com/office/drawing/2014/main" id="{0D43AE31-8F81-4908-9067-EC63C2842F5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3141663" y="2054352"/>
            <a:ext cx="516421" cy="516421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4E93AAF-F888-40C4-A03B-DAFAA32A31EA}"/>
              </a:ext>
            </a:extLst>
          </p:cNvPr>
          <p:cNvGrpSpPr/>
          <p:nvPr/>
        </p:nvGrpSpPr>
        <p:grpSpPr>
          <a:xfrm>
            <a:off x="3275013" y="6359626"/>
            <a:ext cx="952500" cy="952500"/>
            <a:chOff x="3303479" y="6864002"/>
            <a:chExt cx="952500" cy="952500"/>
          </a:xfrm>
        </p:grpSpPr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9528CB4F-FFCC-40EE-8C0E-860FA828D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3303479" y="6864002"/>
              <a:ext cx="952500" cy="952500"/>
            </a:xfrm>
            <a:prstGeom prst="rect">
              <a:avLst/>
            </a:prstGeo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205278A-F21F-4581-A75D-845D84FABD1D}"/>
                </a:ext>
              </a:extLst>
            </p:cNvPr>
            <p:cNvSpPr txBox="1"/>
            <p:nvPr/>
          </p:nvSpPr>
          <p:spPr>
            <a:xfrm>
              <a:off x="3836861" y="7553017"/>
              <a:ext cx="381323" cy="206674"/>
            </a:xfrm>
            <a:prstGeom prst="rect">
              <a:avLst/>
            </a:prstGeom>
            <a:solidFill>
              <a:srgbClr val="000000"/>
            </a:solidFill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defRPr sz="2000" b="1">
                  <a:solidFill>
                    <a:schemeClr val="tx2"/>
                  </a:solidFill>
                  <a:latin typeface="Gotham HTF Black" pitchFamily="2" charset="77"/>
                </a:defRPr>
              </a:lvl1pPr>
            </a:lstStyle>
            <a:p>
              <a:r>
                <a:rPr lang="en-US" sz="1050" dirty="0">
                  <a:solidFill>
                    <a:schemeClr val="bg2"/>
                  </a:solidFill>
                </a:rPr>
                <a:t>TNT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E1F5D808-40D4-42E2-A1C3-06C7B8005489}"/>
              </a:ext>
            </a:extLst>
          </p:cNvPr>
          <p:cNvSpPr txBox="1"/>
          <p:nvPr/>
        </p:nvSpPr>
        <p:spPr>
          <a:xfrm rot="5400000">
            <a:off x="2011275" y="4555300"/>
            <a:ext cx="1754389" cy="340963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l"/>
            <a:r>
              <a:rPr lang="en-US" dirty="0">
                <a:solidFill>
                  <a:schemeClr val="tx2"/>
                </a:solidFill>
                <a:effectLst>
                  <a:glow rad="101600">
                    <a:srgbClr val="C5C0AD">
                      <a:alpha val="60000"/>
                    </a:srgbClr>
                  </a:glow>
                </a:effectLst>
                <a:latin typeface="Arial Nova Cond" panose="020B0506020202020204" pitchFamily="34" charset="0"/>
              </a:rPr>
              <a:t>NEUTRALITY</a:t>
            </a:r>
            <a:endParaRPr lang="en-GB" dirty="0">
              <a:solidFill>
                <a:schemeClr val="tx2"/>
              </a:solidFill>
              <a:effectLst>
                <a:glow rad="101600">
                  <a:srgbClr val="C5C0AD">
                    <a:alpha val="60000"/>
                  </a:srgbClr>
                </a:glow>
              </a:effectLst>
              <a:latin typeface="Arial Nova Cond" panose="020B0506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9F40DBF-E16A-4A9F-93BE-00187981EE53}"/>
              </a:ext>
            </a:extLst>
          </p:cNvPr>
          <p:cNvSpPr txBox="1"/>
          <p:nvPr/>
        </p:nvSpPr>
        <p:spPr>
          <a:xfrm rot="5400000">
            <a:off x="1171369" y="4127011"/>
            <a:ext cx="1851251" cy="340963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l"/>
            <a:r>
              <a:rPr lang="en-US" dirty="0">
                <a:solidFill>
                  <a:schemeClr val="tx2"/>
                </a:solidFill>
                <a:effectLst>
                  <a:glow rad="101600">
                    <a:srgbClr val="C5C0AD">
                      <a:alpha val="60000"/>
                    </a:srgbClr>
                  </a:glow>
                </a:effectLst>
                <a:latin typeface="Arial Nova Cond" panose="020B0506020202020204" pitchFamily="34" charset="0"/>
              </a:rPr>
              <a:t>TRUSTLESSNESS</a:t>
            </a:r>
            <a:endParaRPr lang="en-GB" dirty="0">
              <a:solidFill>
                <a:schemeClr val="tx2"/>
              </a:solidFill>
              <a:effectLst>
                <a:glow rad="101600">
                  <a:srgbClr val="C5C0AD">
                    <a:alpha val="60000"/>
                  </a:srgbClr>
                </a:glow>
              </a:effectLst>
              <a:latin typeface="Arial Nova Cond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482253"/>
      </p:ext>
    </p:extLst>
  </p:cSld>
  <p:clrMapOvr>
    <a:masterClrMapping/>
  </p:clrMapOvr>
</p:sld>
</file>

<file path=ppt/theme/theme1.xml><?xml version="1.0" encoding="utf-8"?>
<a:theme xmlns:a="http://schemas.openxmlformats.org/drawingml/2006/main" name="Advent_Internal-Conference-Template_MASTER_V005 ts">
  <a:themeElements>
    <a:clrScheme name="Custom 1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048BE"/>
      </a:accent1>
      <a:accent2>
        <a:srgbClr val="D79E4D"/>
      </a:accent2>
      <a:accent3>
        <a:srgbClr val="9B7D28"/>
      </a:accent3>
      <a:accent4>
        <a:srgbClr val="282827"/>
      </a:accent4>
      <a:accent5>
        <a:srgbClr val="BBBBBB"/>
      </a:accent5>
      <a:accent6>
        <a:srgbClr val="E3E3E3"/>
      </a:accent6>
      <a:hlink>
        <a:srgbClr val="D79E4D"/>
      </a:hlink>
      <a:folHlink>
        <a:srgbClr val="D79E4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spcAft>
            <a:spcPts val="300"/>
          </a:spcAft>
          <a:defRPr sz="14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wrap="square" rtlCol="0" anchor="t" anchorCtr="0">
        <a:spAutoFit/>
      </a:bodyPr>
      <a:lstStyle>
        <a:defPPr fontAlgn="b">
          <a:spcAft>
            <a:spcPts val="300"/>
          </a:spcAft>
          <a:defRPr sz="14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Epic Cash">
      <a:dk1>
        <a:srgbClr val="8A8B8A"/>
      </a:dk1>
      <a:lt1>
        <a:srgbClr val="C89E60"/>
      </a:lt1>
      <a:dk2>
        <a:srgbClr val="282827"/>
      </a:dk2>
      <a:lt2>
        <a:srgbClr val="FFFFFF"/>
      </a:lt2>
      <a:accent1>
        <a:srgbClr val="E0C7A5"/>
      </a:accent1>
      <a:accent2>
        <a:srgbClr val="C89E60"/>
      </a:accent2>
      <a:accent3>
        <a:srgbClr val="957343"/>
      </a:accent3>
      <a:accent4>
        <a:srgbClr val="E3E5E3"/>
      </a:accent4>
      <a:accent5>
        <a:srgbClr val="EFEFEE"/>
      </a:accent5>
      <a:accent6>
        <a:srgbClr val="28568A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2225" cap="rnd">
          <a:solidFill>
            <a:schemeClr val="tx1"/>
          </a:solidFill>
          <a:prstDash val="sysDot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noAutofit/>
      </a:bodyPr>
      <a:lstStyle>
        <a:defPPr algn="l">
          <a:defRPr sz="2400" b="1" dirty="0" smtClean="0">
            <a:solidFill>
              <a:schemeClr val="tx2"/>
            </a:solidFill>
            <a:latin typeface="Gotham HTF Book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B7576D6F8EB8245B708F7A17FD81F5F" ma:contentTypeVersion="21" ma:contentTypeDescription="Create a new document." ma:contentTypeScope="" ma:versionID="de168e4dcbc3f581b1ae023475bb759b">
  <xsd:schema xmlns:xsd="http://www.w3.org/2001/XMLSchema" xmlns:xs="http://www.w3.org/2001/XMLSchema" xmlns:p="http://schemas.microsoft.com/office/2006/metadata/properties" xmlns:ns2="e58fabb6-9446-4bf5-a05e-fa4e6ef88448" xmlns:ns3="9f684ec6-0857-4470-8cdd-d47a3c7eb6af" targetNamespace="http://schemas.microsoft.com/office/2006/metadata/properties" ma:root="true" ma:fieldsID="1378702afda969161111c22e1aadef58" ns2:_="" ns3:_="">
    <xsd:import namespace="e58fabb6-9446-4bf5-a05e-fa4e6ef88448"/>
    <xsd:import namespace="9f684ec6-0857-4470-8cdd-d47a3c7eb6af"/>
    <xsd:element name="properties">
      <xsd:complexType>
        <xsd:sequence>
          <xsd:element name="documentManagement">
            <xsd:complexType>
              <xsd:all>
                <xsd:element ref="ns2:Category" minOccurs="0"/>
                <xsd:element ref="ns2:Display_x0020_Order" minOccurs="0"/>
                <xsd:element ref="ns2:ImageDownloadLink" minOccurs="0"/>
                <xsd:element ref="ns2:fullURL" minOccurs="0"/>
                <xsd:element ref="ns2:Meeting_x0020_Type" minOccurs="0"/>
                <xsd:element ref="ns2:Surface_x0020_on_x0020_KC_x0020_Home" minOccurs="0"/>
                <xsd:element ref="ns2:Meeting_x0020_Category" minOccurs="0"/>
                <xsd:element ref="ns2:Show_x0020_as_x0020_Quick_x0020_Link" minOccurs="0"/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8fabb6-9446-4bf5-a05e-fa4e6ef88448" elementFormDefault="qualified">
    <xsd:import namespace="http://schemas.microsoft.com/office/2006/documentManagement/types"/>
    <xsd:import namespace="http://schemas.microsoft.com/office/infopath/2007/PartnerControls"/>
    <xsd:element name="Category" ma:index="2" nillable="true" ma:displayName="Category" ma:format="Dropdown" ma:internalName="Category">
      <xsd:simpleType>
        <xsd:restriction base="dms:Choice">
          <xsd:enumeration value="Advent Fact Sheet"/>
          <xsd:enumeration value="Technology, Media and Telecom"/>
          <xsd:enumeration value="Business and Financial Services"/>
          <xsd:enumeration value="Healthcare"/>
          <xsd:enumeration value="Industrial"/>
          <xsd:enumeration value="Retail, Consumer and Leisure"/>
          <xsd:enumeration value="Advent Overview - NA"/>
          <xsd:enumeration value="Advent Overview - EU"/>
          <xsd:enumeration value="Case Studies - BFS"/>
          <xsd:enumeration value="Case Studies - HLC"/>
          <xsd:enumeration value="Case Studies - IND"/>
          <xsd:enumeration value="Case Studies - RCL"/>
          <xsd:enumeration value="Case Studies - TMT"/>
          <xsd:enumeration value="Placeholder1"/>
          <xsd:enumeration value="Placeholder2"/>
          <xsd:enumeration value="Inv. Prof.- Asia"/>
          <xsd:enumeration value="Inv. Prof. - EU"/>
          <xsd:enumeration value="Inv. Prof.- LatAm"/>
          <xsd:enumeration value="Inv. Prof. - NA"/>
          <xsd:enumeration value="OP - Asia"/>
          <xsd:enumeration value="Operating Partners - EU"/>
          <xsd:enumeration value="Operating Partners - LatAm"/>
          <xsd:enumeration value="Operating Partners - NA"/>
          <xsd:enumeration value="Sector Investment Lists"/>
          <xsd:enumeration value="Advent Logos"/>
          <xsd:enumeration value="Portfolio Company Logos"/>
          <xsd:enumeration value="European Deal Group - 2014"/>
          <xsd:enumeration value="European Deal Group - 2015"/>
          <xsd:enumeration value="European Deal Group - 2016"/>
          <xsd:enumeration value="European Deal Group - 2017"/>
          <xsd:enumeration value="European Deal Group - 2018"/>
          <xsd:enumeration value="Placeholder4"/>
          <xsd:enumeration value="Placeholder5"/>
          <xsd:enumeration value="Placeholder6"/>
          <xsd:enumeration value="Placeholder7"/>
          <xsd:enumeration value="NALACDGM"/>
          <xsd:enumeration value="Placeholder9"/>
          <xsd:enumeration value="Placeholder10"/>
          <xsd:enumeration value="CEO/OP Summits - 2014"/>
          <xsd:enumeration value="CEO/OP Summits - 2016"/>
          <xsd:enumeration value="CEO/OP Summits - 2017"/>
          <xsd:enumeration value="Placeholder14"/>
          <xsd:enumeration value="Placeholder15"/>
          <xsd:enumeration value="Placeholder16"/>
          <xsd:enumeration value="Placeholder17"/>
          <xsd:enumeration value="LPM - 2011"/>
          <xsd:enumeration value="LPM - 2012"/>
          <xsd:enumeration value="LPM - 2013"/>
          <xsd:enumeration value="LPM - 2014"/>
          <xsd:enumeration value="LPM - 2015"/>
          <xsd:enumeration value="LPM - 2016"/>
          <xsd:enumeration value="Placeholder24"/>
          <xsd:enumeration value="Placeholder25"/>
          <xsd:enumeration value="Placeholder26"/>
          <xsd:enumeration value="Placeholder27"/>
          <xsd:enumeration value="WWM - 2011"/>
          <xsd:enumeration value="WWM - 2012"/>
          <xsd:enumeration value="WWM - 2013"/>
          <xsd:enumeration value="WWM - 2014"/>
          <xsd:enumeration value="WWM - 2015"/>
          <xsd:enumeration value="WWM - 2016"/>
          <xsd:enumeration value="WWM - 2017"/>
          <xsd:enumeration value="WWM - 2018"/>
          <xsd:enumeration value="North America Offsites"/>
          <xsd:enumeration value="Latin America Offsites"/>
          <xsd:enumeration value="China Offsites"/>
          <xsd:enumeration value="Employee Color"/>
          <xsd:enumeration value="Employee B&amp;W"/>
          <xsd:enumeration value="Operating Partners"/>
          <xsd:enumeration value="ESG Case Studies"/>
          <xsd:enumeration value="Global Highlights Review"/>
          <xsd:enumeration value="Internal Templates"/>
          <xsd:enumeration value="Operating Partner Newsletters"/>
          <xsd:enumeration value="Press Releases"/>
          <xsd:enumeration value="Stationary"/>
        </xsd:restriction>
      </xsd:simpleType>
    </xsd:element>
    <xsd:element name="Display_x0020_Order" ma:index="3" nillable="true" ma:displayName="Display Order" ma:internalName="Display_x0020_Order">
      <xsd:simpleType>
        <xsd:restriction base="dms:Number"/>
      </xsd:simpleType>
    </xsd:element>
    <xsd:element name="ImageDownloadLink" ma:index="4" nillable="true" ma:displayName="ImageDownloadLink" ma:format="Hyperlink" ma:internalName="ImageDownloadLin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fullURL" ma:index="6" nillable="true" ma:displayName="fullURL" ma:internalName="fullURL">
      <xsd:simpleType>
        <xsd:restriction base="dms:Text">
          <xsd:maxLength value="255"/>
        </xsd:restriction>
      </xsd:simpleType>
    </xsd:element>
    <xsd:element name="Meeting_x0020_Type" ma:index="8" nillable="true" ma:displayName="Meeting Type" ma:format="Dropdown" ma:internalName="Meeting_x0020_Type">
      <xsd:simpleType>
        <xsd:restriction base="dms:Choice">
          <xsd:enumeration value="Deal Group Meeting 2014"/>
          <xsd:enumeration value="Deal Group Meeting September 2015"/>
          <xsd:enumeration value="Deal Group Meeting September 2016"/>
          <xsd:enumeration value="European Strategy Offsite January 2015"/>
          <xsd:enumeration value="European Strategy Offsite January 2016"/>
          <xsd:enumeration value="European Strategy Offsite January 2017"/>
          <xsd:enumeration value="Industrial Away Day March 2016"/>
        </xsd:restriction>
      </xsd:simpleType>
    </xsd:element>
    <xsd:element name="Surface_x0020_on_x0020_KC_x0020_Home" ma:index="9" nillable="true" ma:displayName="Surface on KC Home" ma:default="0" ma:internalName="Surface_x0020_on_x0020_KC_x0020_Home">
      <xsd:simpleType>
        <xsd:restriction base="dms:Boolean"/>
      </xsd:simpleType>
    </xsd:element>
    <xsd:element name="Meeting_x0020_Category" ma:index="10" nillable="true" ma:displayName="Meeting Category" ma:format="Dropdown" ma:internalName="Meeting_x0020_Category">
      <xsd:simpleType>
        <xsd:restriction base="dms:Choice">
          <xsd:enumeration value="Administrative Sessions"/>
          <xsd:enumeration value="Main Sessions"/>
        </xsd:restriction>
      </xsd:simpleType>
    </xsd:element>
    <xsd:element name="Show_x0020_as_x0020_Quick_x0020_Link" ma:index="11" nillable="true" ma:displayName="Show as Quick Link" ma:default="0" ma:internalName="Show_x0020_as_x0020_Quick_x0020_Link">
      <xsd:simpleType>
        <xsd:restriction base="dms:Boolean"/>
      </xsd:simpleType>
    </xsd:element>
    <xsd:element name="MediaServiceMetadata" ma:index="15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6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20" nillable="true" ma:displayName="MediaServiceAutoTags" ma:internalName="MediaServiceAutoTags" ma:readOnly="true">
      <xsd:simpleType>
        <xsd:restriction base="dms:Text"/>
      </xsd:simpleType>
    </xsd:element>
    <xsd:element name="MediaServiceOCR" ma:index="2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684ec6-0857-4470-8cdd-d47a3c7eb6a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mageDownloadLink xmlns="e58fabb6-9446-4bf5-a05e-fa4e6ef88448">
      <Url xsi:nil="true"/>
      <Description xsi:nil="true"/>
    </ImageDownloadLink>
    <Meeting_x0020_Type xmlns="e58fabb6-9446-4bf5-a05e-fa4e6ef88448" xsi:nil="true"/>
    <Category xmlns="e58fabb6-9446-4bf5-a05e-fa4e6ef88448">Internal Templates</Category>
    <Surface_x0020_on_x0020_KC_x0020_Home xmlns="e58fabb6-9446-4bf5-a05e-fa4e6ef88448">false</Surface_x0020_on_x0020_KC_x0020_Home>
    <Display_x0020_Order xmlns="e58fabb6-9446-4bf5-a05e-fa4e6ef88448" xsi:nil="true"/>
    <Meeting_x0020_Category xmlns="e58fabb6-9446-4bf5-a05e-fa4e6ef88448" xsi:nil="true"/>
    <fullURL xmlns="e58fabb6-9446-4bf5-a05e-fa4e6ef88448" xsi:nil="true"/>
    <Show_x0020_as_x0020_Quick_x0020_Link xmlns="e58fabb6-9446-4bf5-a05e-fa4e6ef88448">false</Show_x0020_as_x0020_Quick_x0020_Link>
  </documentManagement>
</p:properties>
</file>

<file path=customXml/itemProps1.xml><?xml version="1.0" encoding="utf-8"?>
<ds:datastoreItem xmlns:ds="http://schemas.openxmlformats.org/officeDocument/2006/customXml" ds:itemID="{6E9B7BB3-0B5C-4AB0-BF58-BFF16BDDF3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8fabb6-9446-4bf5-a05e-fa4e6ef88448"/>
    <ds:schemaRef ds:uri="9f684ec6-0857-4470-8cdd-d47a3c7eb6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660CEF-FDB7-4107-9D10-142604AF31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A520744-49F6-48C5-870D-D28D297F5B56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e58fabb6-9446-4bf5-a05e-fa4e6ef88448"/>
    <ds:schemaRef ds:uri="http://purl.org/dc/terms/"/>
    <ds:schemaRef ds:uri="9f684ec6-0857-4470-8cdd-d47a3c7eb6af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40751</TotalTime>
  <Words>18</Words>
  <Application>Microsoft Macintosh PowerPoint</Application>
  <PresentationFormat>Letter Paper (8.5x11 in)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Arial Nova</vt:lpstr>
      <vt:lpstr>Arial Nova Cond</vt:lpstr>
      <vt:lpstr>Calibri</vt:lpstr>
      <vt:lpstr>Gotham HTF Black</vt:lpstr>
      <vt:lpstr>Gotham HTF Book</vt:lpstr>
      <vt:lpstr>Advent_Internal-Conference-Template_MASTER_V005 ts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Advent Slide Template Master</dc:title>
  <dc:creator>Harris, Andrew</dc:creator>
  <cp:lastModifiedBy>Spencer Lambert</cp:lastModifiedBy>
  <cp:revision>579</cp:revision>
  <dcterms:created xsi:type="dcterms:W3CDTF">2018-04-12T15:48:13Z</dcterms:created>
  <dcterms:modified xsi:type="dcterms:W3CDTF">2021-10-27T12:22:50Z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0x0101007B7576D6F8EB8245B708F7A17FD81F5F</vt:lpwstr>
  </property>
</Properties>
</file>

<file path=docProps/thumbnail.jpeg>
</file>